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8"/>
  </p:notesMasterIdLst>
  <p:sldIdLst>
    <p:sldId id="859" r:id="rId2"/>
    <p:sldId id="1140" r:id="rId3"/>
    <p:sldId id="1148" r:id="rId4"/>
    <p:sldId id="1157" r:id="rId5"/>
    <p:sldId id="1149" r:id="rId6"/>
    <p:sldId id="1158" r:id="rId7"/>
    <p:sldId id="1159" r:id="rId8"/>
    <p:sldId id="1150" r:id="rId9"/>
    <p:sldId id="1154" r:id="rId10"/>
    <p:sldId id="1160" r:id="rId11"/>
    <p:sldId id="1161" r:id="rId12"/>
    <p:sldId id="1155" r:id="rId13"/>
    <p:sldId id="1156" r:id="rId14"/>
    <p:sldId id="1162" r:id="rId15"/>
    <p:sldId id="1163" r:id="rId16"/>
    <p:sldId id="1151" r:id="rId17"/>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9B97A"/>
    <a:srgbClr val="1EB26A"/>
    <a:srgbClr val="E3F2E7"/>
    <a:srgbClr val="FF0000"/>
    <a:srgbClr val="8DC369"/>
    <a:srgbClr val="009900"/>
    <a:srgbClr val="62812B"/>
    <a:srgbClr val="A0C83C"/>
    <a:srgbClr val="006C45"/>
    <a:srgbClr val="009B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06" autoAdjust="0"/>
  </p:normalViewPr>
  <p:slideViewPr>
    <p:cSldViewPr>
      <p:cViewPr>
        <p:scale>
          <a:sx n="100" d="100"/>
          <a:sy n="100" d="100"/>
        </p:scale>
        <p:origin x="300" y="138"/>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2025/9/18</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初中英语阅读组合训练 九年级</a:t>
            </a:r>
            <a:r>
              <a:rPr lang="en-US" altLang="zh-CN" sz="2000" dirty="0" smtClean="0">
                <a:solidFill>
                  <a:prstClr val="black"/>
                </a:solidFill>
                <a:latin typeface="楷体" panose="02010609060101010101" pitchFamily="49" charset="-122"/>
                <a:ea typeface="楷体" panose="02010609060101010101" pitchFamily="49" charset="-122"/>
              </a:rPr>
              <a:t>+</a:t>
            </a:r>
            <a:r>
              <a:rPr lang="zh-CN" altLang="en-US" sz="2000" dirty="0" smtClean="0">
                <a:solidFill>
                  <a:prstClr val="black"/>
                </a:solidFill>
                <a:latin typeface="楷体" panose="02010609060101010101" pitchFamily="49" charset="-122"/>
                <a:ea typeface="楷体" panose="02010609060101010101" pitchFamily="49" charset="-122"/>
              </a:rPr>
              <a:t>中考 浙江专版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2025/9/18</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第三部分  实战演练篇</a:t>
            </a:r>
            <a:endParaRPr lang="en-US" altLang="zh-CN"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200329"/>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实战训练　</a:t>
            </a:r>
            <a:r>
              <a:rPr lang="en-US" altLang="zh-CN" sz="4800" b="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4</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684244"/>
          </a:xfrm>
        </p:spPr>
        <p:txBody>
          <a:bodyPr/>
          <a:lstStyle/>
          <a:p>
            <a:pPr indent="609600" hangingPunct="0">
              <a:spcAft>
                <a:spcPts val="0"/>
              </a:spcAft>
              <a:tabLst>
                <a:tab pos="3870960" algn="l"/>
                <a:tab pos="6210935" algn="l"/>
                <a:tab pos="855154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he thought, the train is going to travel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7</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this man</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 he tries to get up, the train will kill him</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 if he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8</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on the ground and doesn’t move, he’ll be OK</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 he knew he had to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9</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2"/>
          <p:cNvSpPr txBox="1">
            <a:spLocks/>
          </p:cNvSpPr>
          <p:nvPr/>
        </p:nvSpPr>
        <p:spPr bwMode="auto">
          <a:xfrm>
            <a:off x="353420" y="2444695"/>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3497263" algn="l"/>
                <a:tab pos="6099175" algn="l"/>
                <a:tab pos="9059863"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sits	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walks	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lies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runs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a:spLocks/>
          </p:cNvSpPr>
          <p:nvPr/>
        </p:nvSpPr>
        <p:spPr bwMode="auto">
          <a:xfrm>
            <a:off x="362847" y="3002775"/>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考查动词辨析。句意：但如果他躺在地上不动</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他会没事的。</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sit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walk</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走；</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lie</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躺；</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run</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跑。根据上文</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“If he tries to get up, the train will kill him”</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如果他试图站起来</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火车会撞死他</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所以应是躺在地上不动</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他会没事的。故选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885757" y="2545854"/>
            <a:ext cx="407484" cy="461665"/>
          </a:xfrm>
          <a:prstGeom prst="rect">
            <a:avLst/>
          </a:prstGeom>
        </p:spPr>
        <p:txBody>
          <a:bodyPr wrap="none">
            <a:spAutoFit/>
          </a:bodyPr>
          <a:lstStyle/>
          <a:p>
            <a:r>
              <a:rPr lang="en-US" altLang="zh-CN" sz="2400" smtClean="0"/>
              <a:t>C</a:t>
            </a:r>
            <a:endParaRPr lang="zh-CN" altLang="en-US"/>
          </a:p>
        </p:txBody>
      </p:sp>
    </p:spTree>
    <p:extLst>
      <p:ext uri="{BB962C8B-B14F-4D97-AF65-F5344CB8AC3E}">
        <p14:creationId xmlns:p14="http://schemas.microsoft.com/office/powerpoint/2010/main" val="31072789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684244"/>
          </a:xfrm>
        </p:spPr>
        <p:txBody>
          <a:bodyPr/>
          <a:lstStyle/>
          <a:p>
            <a:pPr indent="609600" hangingPunct="0">
              <a:spcAft>
                <a:spcPts val="0"/>
              </a:spcAft>
              <a:tabLst>
                <a:tab pos="3870960" algn="l"/>
                <a:tab pos="6210935" algn="l"/>
                <a:tab pos="855154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he thought, the train is going to travel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7</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this man</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 he tries to get up, the train will kill him</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 if he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8</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on the ground and doesn’t move, he’ll be OK</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 he knew he had to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9</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2"/>
          <p:cNvSpPr txBox="1">
            <a:spLocks/>
          </p:cNvSpPr>
          <p:nvPr/>
        </p:nvSpPr>
        <p:spPr bwMode="auto">
          <a:xfrm>
            <a:off x="353420" y="2444695"/>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3497263" algn="l"/>
                <a:tab pos="6099175" algn="l"/>
                <a:tab pos="9059863"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tell a lie	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take a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rest	C</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make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decision	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pay a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visit</a:t>
            </a:r>
          </a:p>
        </p:txBody>
      </p:sp>
      <p:sp>
        <p:nvSpPr>
          <p:cNvPr id="5" name="内容占位符 1"/>
          <p:cNvSpPr txBox="1">
            <a:spLocks/>
          </p:cNvSpPr>
          <p:nvPr/>
        </p:nvSpPr>
        <p:spPr bwMode="auto">
          <a:xfrm>
            <a:off x="362847" y="3002775"/>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考查短语辨析。句意：所以他知道他必须做出决定。</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tell a lie</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撒谎；</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take a rest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休息；</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make a decision</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做决定；</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pay a visit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拜访。根据下文</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“He jumped. Mr Brown lay on top of Mr Wilson, and kept him down on the ground.”</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,Earl Brown</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采取行动</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应是做出决定。故选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885757" y="2545854"/>
            <a:ext cx="407484" cy="461665"/>
          </a:xfrm>
          <a:prstGeom prst="rect">
            <a:avLst/>
          </a:prstGeom>
        </p:spPr>
        <p:txBody>
          <a:bodyPr wrap="none">
            <a:spAutoFit/>
          </a:bodyPr>
          <a:lstStyle/>
          <a:p>
            <a:r>
              <a:rPr lang="en-US" altLang="zh-CN" sz="2400" smtClean="0"/>
              <a:t>C</a:t>
            </a:r>
            <a:endParaRPr lang="zh-CN" altLang="en-US"/>
          </a:p>
        </p:txBody>
      </p:sp>
    </p:spTree>
    <p:extLst>
      <p:ext uri="{BB962C8B-B14F-4D97-AF65-F5344CB8AC3E}">
        <p14:creationId xmlns:p14="http://schemas.microsoft.com/office/powerpoint/2010/main" val="335233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684244"/>
          </a:xfrm>
        </p:spPr>
        <p:txBody>
          <a:bodyPr/>
          <a:lstStyle/>
          <a:p>
            <a:pPr indent="609600" hangingPunct="0">
              <a:spcAft>
                <a:spcPts val="0"/>
              </a:spcAft>
              <a:tabLst>
                <a:tab pos="3870960" algn="l"/>
                <a:tab pos="6210935" algn="l"/>
                <a:tab pos="855154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jumped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Mr Brown lay on top of Mr Brown, and kept him down on the ground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train driver saw them</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was terrified, but he couldn’t stop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10</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Five carriages travelled over the two men before the train stopped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2"/>
          <p:cNvSpPr txBox="1">
            <a:spLocks/>
          </p:cNvSpPr>
          <p:nvPr/>
        </p:nvSpPr>
        <p:spPr bwMode="auto">
          <a:xfrm>
            <a:off x="353420" y="2444695"/>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3870960" algn="l"/>
                <a:tab pos="6210935" algn="l"/>
                <a:tab pos="855154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doubt	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short	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disbelief	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time</a:t>
            </a:r>
          </a:p>
        </p:txBody>
      </p:sp>
      <p:sp>
        <p:nvSpPr>
          <p:cNvPr id="5" name="内容占位符 1"/>
          <p:cNvSpPr txBox="1">
            <a:spLocks/>
          </p:cNvSpPr>
          <p:nvPr/>
        </p:nvSpPr>
        <p:spPr bwMode="auto">
          <a:xfrm>
            <a:off x="362847" y="3002775"/>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考查短语辨析。句意：他吓坏了</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但他没能及时停下来。</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in doubt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怀疑；</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in short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简而言之；</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in disbelief</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难以置信；</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in time</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及时。根据下文</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“Five carriages travelled over the two men before the train stopped.”</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司机不能及时停车。故选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885757" y="2545854"/>
            <a:ext cx="407484" cy="461665"/>
          </a:xfrm>
          <a:prstGeom prst="rect">
            <a:avLst/>
          </a:prstGeom>
        </p:spPr>
        <p:txBody>
          <a:bodyPr wrap="none">
            <a:spAutoFit/>
          </a:bodyPr>
          <a:lstStyle/>
          <a:p>
            <a:r>
              <a:rPr lang="en-US" altLang="zh-CN" sz="2400" smtClean="0"/>
              <a:t>D</a:t>
            </a:r>
            <a:endParaRPr lang="zh-CN" altLang="en-US"/>
          </a:p>
        </p:txBody>
      </p:sp>
    </p:spTree>
    <p:extLst>
      <p:ext uri="{BB962C8B-B14F-4D97-AF65-F5344CB8AC3E}">
        <p14:creationId xmlns:p14="http://schemas.microsoft.com/office/powerpoint/2010/main" val="25623953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308324"/>
          </a:xfrm>
        </p:spPr>
        <p:txBody>
          <a:bodyPr/>
          <a:lstStyle/>
          <a:p>
            <a:pPr indent="609600" hangingPunct="0">
              <a:spcAft>
                <a:spcPts val="0"/>
              </a:spcAft>
              <a:tabLst>
                <a:tab pos="3870960" algn="l"/>
                <a:tab pos="6210935" algn="l"/>
                <a:tab pos="855154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people on the platform were shocked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11</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Mr Wilson heard them screaming, he shouted, “We’re fine but tell my sons I’m OK</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People on the platform clapped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鼓掌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12</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were amazed at Mr Brown’s courage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Subway workers helped the two men out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 ambulance took Mr Wilson to hospital</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had no serious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13</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2"/>
          <p:cNvSpPr txBox="1">
            <a:spLocks/>
          </p:cNvSpPr>
          <p:nvPr/>
        </p:nvSpPr>
        <p:spPr bwMode="auto">
          <a:xfrm>
            <a:off x="353420" y="2924944"/>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3870960" algn="l"/>
                <a:tab pos="6210935" algn="l"/>
                <a:tab pos="855154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11</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	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Unless	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Since</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a:spLocks/>
          </p:cNvSpPr>
          <p:nvPr/>
        </p:nvSpPr>
        <p:spPr bwMode="auto">
          <a:xfrm>
            <a:off x="362847" y="3495015"/>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考查连词辨析。句意：当布朗先生听到他们的尖叫声时</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他喊道：</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我们很好</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但告诉我的儿子们我没事。</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”if</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如果；</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unless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除非；</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when</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当</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时候；</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since</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自从。根据</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“...Mr Wilson heard them screaming, he shouted”</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的语境并结合选项可知</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此处主从句动作同时发生</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,when</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符合。故选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885757" y="3038094"/>
            <a:ext cx="407484" cy="461665"/>
          </a:xfrm>
          <a:prstGeom prst="rect">
            <a:avLst/>
          </a:prstGeom>
        </p:spPr>
        <p:txBody>
          <a:bodyPr wrap="none">
            <a:spAutoFit/>
          </a:bodyPr>
          <a:lstStyle/>
          <a:p>
            <a:r>
              <a:rPr lang="en-US" altLang="zh-CN" sz="2400"/>
              <a:t>C</a:t>
            </a:r>
            <a:endParaRPr lang="zh-CN" altLang="en-US"/>
          </a:p>
        </p:txBody>
      </p:sp>
    </p:spTree>
    <p:extLst>
      <p:ext uri="{BB962C8B-B14F-4D97-AF65-F5344CB8AC3E}">
        <p14:creationId xmlns:p14="http://schemas.microsoft.com/office/powerpoint/2010/main" val="34669634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308324"/>
          </a:xfrm>
        </p:spPr>
        <p:txBody>
          <a:bodyPr/>
          <a:lstStyle/>
          <a:p>
            <a:pPr indent="609600" hangingPunct="0">
              <a:spcAft>
                <a:spcPts val="0"/>
              </a:spcAft>
              <a:tabLst>
                <a:tab pos="3870960" algn="l"/>
                <a:tab pos="6210935" algn="l"/>
                <a:tab pos="855154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people on the platform were shocked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11</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Mr Wilson heard them screaming, he shouted, “We’re fine but tell my sons I’m OK</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People on the platform clapped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鼓掌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12</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were amazed at Mr Brown’s courage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Subway workers helped the two men out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 ambulance took Mr Wilson to hospital</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had no serious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13</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2"/>
          <p:cNvSpPr txBox="1">
            <a:spLocks/>
          </p:cNvSpPr>
          <p:nvPr/>
        </p:nvSpPr>
        <p:spPr bwMode="auto">
          <a:xfrm>
            <a:off x="353420" y="2924944"/>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3870960" algn="l"/>
                <a:tab pos="6210935" algn="l"/>
                <a:tab pos="8551545"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12</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hugged	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nodded	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cried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cheered</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a:spLocks/>
          </p:cNvSpPr>
          <p:nvPr/>
        </p:nvSpPr>
        <p:spPr bwMode="auto">
          <a:xfrm>
            <a:off x="362847" y="3466440"/>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考查动词辨析。句意：站台上的人们鼓掌欢呼。</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hug</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拥抱；</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nod</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点头；</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cry</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哭</a:t>
            </a:r>
            <a:endPar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泣</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cheer</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欢呼。根据空前的</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“clapped”</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并结合选项可知</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此处指鼓掌欢呼。故选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885757" y="3009519"/>
            <a:ext cx="407484" cy="461665"/>
          </a:xfrm>
          <a:prstGeom prst="rect">
            <a:avLst/>
          </a:prstGeom>
        </p:spPr>
        <p:txBody>
          <a:bodyPr wrap="none">
            <a:spAutoFit/>
          </a:bodyPr>
          <a:lstStyle/>
          <a:p>
            <a:r>
              <a:rPr lang="en-US" altLang="zh-CN" sz="2400" smtClean="0"/>
              <a:t>D</a:t>
            </a:r>
            <a:endParaRPr lang="zh-CN" altLang="en-US"/>
          </a:p>
        </p:txBody>
      </p:sp>
    </p:spTree>
    <p:extLst>
      <p:ext uri="{BB962C8B-B14F-4D97-AF65-F5344CB8AC3E}">
        <p14:creationId xmlns:p14="http://schemas.microsoft.com/office/powerpoint/2010/main" val="12819452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308324"/>
          </a:xfrm>
        </p:spPr>
        <p:txBody>
          <a:bodyPr/>
          <a:lstStyle/>
          <a:p>
            <a:pPr indent="609600" hangingPunct="0">
              <a:spcAft>
                <a:spcPts val="0"/>
              </a:spcAft>
              <a:tabLst>
                <a:tab pos="3870960" algn="l"/>
                <a:tab pos="6210935" algn="l"/>
                <a:tab pos="855154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people on the platform were shocked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11</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Mr Wilson heard them screaming, he shouted, “We’re fine but tell my sons I’m OK</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People on the platform clapped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鼓掌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12</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were amazed at Mr Brown’s courage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Subway workers helped the two men out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 ambulance took Mr Wilson to hospital</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had no serious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13</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2"/>
          <p:cNvSpPr txBox="1">
            <a:spLocks/>
          </p:cNvSpPr>
          <p:nvPr/>
        </p:nvSpPr>
        <p:spPr bwMode="auto">
          <a:xfrm>
            <a:off x="353420" y="2924944"/>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3870960" algn="l"/>
                <a:tab pos="6210935" algn="l"/>
                <a:tab pos="8551545"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13</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touches	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injuries	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ideas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thoughts</a:t>
            </a:r>
          </a:p>
        </p:txBody>
      </p:sp>
      <p:sp>
        <p:nvSpPr>
          <p:cNvPr id="5" name="内容占位符 1"/>
          <p:cNvSpPr txBox="1">
            <a:spLocks/>
          </p:cNvSpPr>
          <p:nvPr/>
        </p:nvSpPr>
        <p:spPr bwMode="auto">
          <a:xfrm>
            <a:off x="362847" y="3466440"/>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考查名词辨析。句意：他没有受重伤。</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touch</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触碰；</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injury</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受伤；</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idea</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想法；</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thought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想法。根据上文</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“An ambulance took Mr Wilson to hospital.”</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去医院应是检查伤势。故选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885757" y="3009519"/>
            <a:ext cx="389850" cy="461665"/>
          </a:xfrm>
          <a:prstGeom prst="rect">
            <a:avLst/>
          </a:prstGeom>
        </p:spPr>
        <p:txBody>
          <a:bodyPr wrap="none">
            <a:spAutoFit/>
          </a:bodyPr>
          <a:lstStyle/>
          <a:p>
            <a:r>
              <a:rPr lang="en-US" altLang="zh-CN" sz="2400" smtClean="0"/>
              <a:t>B</a:t>
            </a:r>
            <a:endParaRPr lang="zh-CN" altLang="en-US"/>
          </a:p>
        </p:txBody>
      </p:sp>
    </p:spTree>
    <p:extLst>
      <p:ext uri="{BB962C8B-B14F-4D97-AF65-F5344CB8AC3E}">
        <p14:creationId xmlns:p14="http://schemas.microsoft.com/office/powerpoint/2010/main" val="35672741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130246"/>
          </a:xfrm>
        </p:spPr>
        <p:txBody>
          <a:bodyPr/>
          <a:lstStyle/>
          <a:p>
            <a:pPr indent="609600" hangingPunct="0">
              <a:spcAft>
                <a:spcPts val="0"/>
              </a:spcAft>
              <a:tabLst>
                <a:tab pos="3870960" algn="l"/>
                <a:tab pos="6210935" algn="l"/>
                <a:tab pos="855154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a radio interview, Mr Brown said, “My coat got dirty but that’s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14</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added, I’m not a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15</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man</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just saw someone who needed help</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was the right thing to do</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2"/>
          <p:cNvSpPr txBox="1">
            <a:spLocks/>
          </p:cNvSpPr>
          <p:nvPr/>
        </p:nvSpPr>
        <p:spPr bwMode="auto">
          <a:xfrm>
            <a:off x="353420" y="1897978"/>
            <a:ext cx="1148584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3870960" algn="l"/>
                <a:tab pos="6210935" algn="l"/>
                <a:tab pos="855154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14</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	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	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	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3870960" algn="l"/>
                <a:tab pos="6210935" algn="l"/>
                <a:tab pos="855154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15</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active	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brave	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humorous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funny</a:t>
            </a:r>
          </a:p>
        </p:txBody>
      </p:sp>
      <p:sp>
        <p:nvSpPr>
          <p:cNvPr id="5" name="内容占位符 1"/>
          <p:cNvSpPr txBox="1">
            <a:spLocks/>
          </p:cNvSpPr>
          <p:nvPr/>
        </p:nvSpPr>
        <p:spPr bwMode="auto">
          <a:xfrm>
            <a:off x="362847" y="2968892"/>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考查代词辨析。句意：我的外套脏了</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但仅此而已。</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one</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一个；</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this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这个；</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那个；</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it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它。根据</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“My coat got dirty but that’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的语境可知</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此处指仅仅</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外套</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脏了</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that’s </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it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仅此而已</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固定句式。故选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885757" y="1988840"/>
            <a:ext cx="407484" cy="461665"/>
          </a:xfrm>
          <a:prstGeom prst="rect">
            <a:avLst/>
          </a:prstGeom>
        </p:spPr>
        <p:txBody>
          <a:bodyPr wrap="none">
            <a:spAutoFit/>
          </a:bodyPr>
          <a:lstStyle/>
          <a:p>
            <a:r>
              <a:rPr lang="en-US" altLang="zh-CN" sz="2400" smtClean="0"/>
              <a:t>D</a:t>
            </a:r>
            <a:endParaRPr lang="zh-CN" altLang="en-US"/>
          </a:p>
        </p:txBody>
      </p:sp>
      <p:sp>
        <p:nvSpPr>
          <p:cNvPr id="7" name="内容占位符 1"/>
          <p:cNvSpPr txBox="1">
            <a:spLocks/>
          </p:cNvSpPr>
          <p:nvPr/>
        </p:nvSpPr>
        <p:spPr bwMode="auto">
          <a:xfrm>
            <a:off x="378195" y="4697084"/>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考查形容词辨析。句意：他补充道</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我不是一个勇敢的人。</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active</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活跃的；</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brave</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勇敢的；</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humorous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幽默的；</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funny</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有趣的。上文讲述布朗先生英勇救人的行为</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此处表示自谦</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指自己不是一个勇敢的人。故选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矩形 7"/>
          <p:cNvSpPr/>
          <p:nvPr/>
        </p:nvSpPr>
        <p:spPr>
          <a:xfrm>
            <a:off x="901105" y="2564904"/>
            <a:ext cx="389850" cy="461665"/>
          </a:xfrm>
          <a:prstGeom prst="rect">
            <a:avLst/>
          </a:prstGeom>
        </p:spPr>
        <p:txBody>
          <a:bodyPr wrap="none">
            <a:spAutoFit/>
          </a:bodyPr>
          <a:lstStyle/>
          <a:p>
            <a:r>
              <a:rPr lang="en-US" altLang="zh-CN" sz="2400" smtClean="0"/>
              <a:t>B</a:t>
            </a:r>
            <a:endParaRPr lang="zh-CN" altLang="en-US"/>
          </a:p>
        </p:txBody>
      </p:sp>
    </p:spTree>
    <p:extLst>
      <p:ext uri="{BB962C8B-B14F-4D97-AF65-F5344CB8AC3E}">
        <p14:creationId xmlns:p14="http://schemas.microsoft.com/office/powerpoint/2010/main" val="5932987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314972"/>
            <a:ext cx="11485848" cy="1200329"/>
          </a:xfrm>
        </p:spPr>
        <p:txBody>
          <a:bodyPr/>
          <a:lstStyle/>
          <a:p>
            <a:pPr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主要讲述布朗先生在一个年轻人倒在地铁轨道上面临着被地铁碾过的危险的情况下</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急中生智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把年轻人救</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了</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478582" y="2418397"/>
            <a:ext cx="1932195" cy="448894"/>
          </a:xfrm>
          <a:prstGeom prst="rect">
            <a:avLst/>
          </a:prstGeom>
        </p:spPr>
      </p:pic>
      <p:pic>
        <p:nvPicPr>
          <p:cNvPr id="4" name="图片 3"/>
          <p:cNvPicPr>
            <a:picLocks noChangeAspect="1"/>
          </p:cNvPicPr>
          <p:nvPr/>
        </p:nvPicPr>
        <p:blipFill>
          <a:blip r:embed="rId3"/>
          <a:stretch>
            <a:fillRect/>
          </a:stretch>
        </p:blipFill>
        <p:spPr>
          <a:xfrm>
            <a:off x="245988" y="1011217"/>
            <a:ext cx="11698437" cy="1265655"/>
          </a:xfrm>
          <a:prstGeom prst="rect">
            <a:avLst/>
          </a:prstGeom>
        </p:spPr>
      </p:pic>
      <p:pic>
        <p:nvPicPr>
          <p:cNvPr id="5" name="篇章导图.eps" descr="id:2147490724;FounderCES"/>
          <p:cNvPicPr/>
          <p:nvPr/>
        </p:nvPicPr>
        <p:blipFill>
          <a:blip r:embed="rId4"/>
          <a:stretch>
            <a:fillRect/>
          </a:stretch>
        </p:blipFill>
        <p:spPr>
          <a:xfrm>
            <a:off x="518944" y="3494399"/>
            <a:ext cx="1617329" cy="450426"/>
          </a:xfrm>
          <a:prstGeom prst="rect">
            <a:avLst/>
          </a:prstGeom>
        </p:spPr>
      </p:pic>
      <p:pic>
        <p:nvPicPr>
          <p:cNvPr id="6" name="25bt31.jpg" descr="id:2147490731;FounderCES"/>
          <p:cNvPicPr/>
          <p:nvPr/>
        </p:nvPicPr>
        <p:blipFill>
          <a:blip r:embed="rId5"/>
          <a:stretch>
            <a:fillRect/>
          </a:stretch>
        </p:blipFill>
        <p:spPr>
          <a:xfrm>
            <a:off x="2179333" y="4149080"/>
            <a:ext cx="5356239" cy="1365264"/>
          </a:xfrm>
          <a:prstGeom prst="rect">
            <a:avLst/>
          </a:prstGeom>
        </p:spPr>
      </p:pic>
    </p:spTree>
    <p:extLst>
      <p:ext uri="{BB962C8B-B14F-4D97-AF65-F5344CB8AC3E}">
        <p14:creationId xmlns:p14="http://schemas.microsoft.com/office/powerpoint/2010/main" val="21611251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130246"/>
          </a:xfrm>
        </p:spPr>
        <p:txBody>
          <a:bodyPr/>
          <a:lstStyle/>
          <a:p>
            <a:pPr hangingPunct="0">
              <a:spcAft>
                <a:spcPts val="0"/>
              </a:spcAft>
              <a:tabLst>
                <a:tab pos="3870960" algn="l"/>
                <a:tab pos="6210935" algn="l"/>
                <a:tab pos="855154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was 7</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 am on 15th April, 2010</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Forty-year-old Earl Brown was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train at a subway station in New York</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2</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sons, aged five and eight, were with him</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2"/>
          <p:cNvSpPr txBox="1">
            <a:spLocks/>
          </p:cNvSpPr>
          <p:nvPr/>
        </p:nvSpPr>
        <p:spPr bwMode="auto">
          <a:xfrm>
            <a:off x="353420" y="1916832"/>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3870960" algn="l"/>
                <a:tab pos="6210935" algn="l"/>
                <a:tab pos="855154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getting off	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waiting for	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looking at	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leaving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a:spLocks/>
          </p:cNvSpPr>
          <p:nvPr/>
        </p:nvSpPr>
        <p:spPr bwMode="auto">
          <a:xfrm>
            <a:off x="362847" y="2489488"/>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考查动词短语辨析。句意：</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40</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岁的</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Earl Brown</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在纽约的一个地铁站等地铁。</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get off</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下车；</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wait for</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等待；</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look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看着；</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leave for</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前往。根据下文</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 train was coming into the station.”</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地铁还没有到站</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应是等地铁。故选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885757" y="2032567"/>
            <a:ext cx="389850" cy="461665"/>
          </a:xfrm>
          <a:prstGeom prst="rect">
            <a:avLst/>
          </a:prstGeom>
        </p:spPr>
        <p:txBody>
          <a:bodyPr wrap="none">
            <a:spAutoFit/>
          </a:bodyPr>
          <a:lstStyle/>
          <a:p>
            <a:r>
              <a:rPr lang="en-US" altLang="zh-CN" sz="2400" smtClean="0"/>
              <a:t>B</a:t>
            </a:r>
            <a:endParaRPr lang="zh-CN" altLang="en-US"/>
          </a:p>
        </p:txBody>
      </p:sp>
    </p:spTree>
    <p:extLst>
      <p:ext uri="{BB962C8B-B14F-4D97-AF65-F5344CB8AC3E}">
        <p14:creationId xmlns:p14="http://schemas.microsoft.com/office/powerpoint/2010/main" val="26361069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130246"/>
          </a:xfrm>
        </p:spPr>
        <p:txBody>
          <a:bodyPr/>
          <a:lstStyle/>
          <a:p>
            <a:pPr hangingPunct="0">
              <a:spcAft>
                <a:spcPts val="0"/>
              </a:spcAft>
              <a:tabLst>
                <a:tab pos="3870960" algn="l"/>
                <a:tab pos="6210935" algn="l"/>
                <a:tab pos="855154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was 7</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 am on 15th April, 2010</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Forty-year-old Earl Brown was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train at a subway station in New York</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2</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sons, aged five and eight, were with him</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2"/>
          <p:cNvSpPr txBox="1">
            <a:spLocks/>
          </p:cNvSpPr>
          <p:nvPr/>
        </p:nvSpPr>
        <p:spPr bwMode="auto">
          <a:xfrm>
            <a:off x="353420" y="1916832"/>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3870960" algn="l"/>
                <a:tab pos="6210935" algn="l"/>
                <a:tab pos="8551545"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	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two	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three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four</a:t>
            </a:r>
          </a:p>
        </p:txBody>
      </p:sp>
      <p:sp>
        <p:nvSpPr>
          <p:cNvPr id="7" name="内容占位符 1"/>
          <p:cNvSpPr txBox="1">
            <a:spLocks/>
          </p:cNvSpPr>
          <p:nvPr/>
        </p:nvSpPr>
        <p:spPr bwMode="auto">
          <a:xfrm>
            <a:off x="362847" y="2489488"/>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考查数词辨析。句意：他的两个儿子（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岁和</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岁</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）和他在一起。</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one</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一</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two</a:t>
            </a:r>
          </a:p>
          <a:p>
            <a:pPr>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二</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three</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four</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四。根据</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“aged five and eight”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此处指两个儿子。故选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矩形 7"/>
          <p:cNvSpPr/>
          <p:nvPr/>
        </p:nvSpPr>
        <p:spPr>
          <a:xfrm>
            <a:off x="885757" y="2032567"/>
            <a:ext cx="389850" cy="461665"/>
          </a:xfrm>
          <a:prstGeom prst="rect">
            <a:avLst/>
          </a:prstGeom>
        </p:spPr>
        <p:txBody>
          <a:bodyPr wrap="none">
            <a:spAutoFit/>
          </a:bodyPr>
          <a:lstStyle/>
          <a:p>
            <a:r>
              <a:rPr lang="en-US" altLang="zh-CN" sz="2400" smtClean="0"/>
              <a:t>B</a:t>
            </a:r>
            <a:endParaRPr lang="zh-CN" altLang="en-US"/>
          </a:p>
        </p:txBody>
      </p:sp>
    </p:spTree>
    <p:extLst>
      <p:ext uri="{BB962C8B-B14F-4D97-AF65-F5344CB8AC3E}">
        <p14:creationId xmlns:p14="http://schemas.microsoft.com/office/powerpoint/2010/main" val="28131922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684244"/>
          </a:xfrm>
        </p:spPr>
        <p:txBody>
          <a:bodyPr/>
          <a:lstStyle/>
          <a:p>
            <a:pPr indent="609600" hangingPunct="0">
              <a:spcAft>
                <a:spcPts val="0"/>
              </a:spcAft>
              <a:tabLst>
                <a:tab pos="3870960" algn="l"/>
                <a:tab pos="6210935" algn="l"/>
                <a:tab pos="8551545" algn="l"/>
              </a:tabLst>
            </a:pP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sick man collapsed on the platform</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站台</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man, 24-year-old James Wilson, got up,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then fell again, onto the track</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轨道</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between the two rails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train was coming into the station</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was a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moment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2"/>
          <p:cNvSpPr txBox="1">
            <a:spLocks/>
          </p:cNvSpPr>
          <p:nvPr/>
        </p:nvSpPr>
        <p:spPr bwMode="auto">
          <a:xfrm>
            <a:off x="353420" y="2444695"/>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3870960" algn="l"/>
                <a:tab pos="6210935" algn="l"/>
                <a:tab pos="855154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Quickly	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Surprisingly	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Suddenly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Slowly</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a:spLocks/>
          </p:cNvSpPr>
          <p:nvPr/>
        </p:nvSpPr>
        <p:spPr bwMode="auto">
          <a:xfrm>
            <a:off x="362847" y="2990959"/>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考查副词辨析。句意：突然</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一个病人倒在站台上。</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quickly</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快速地；</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surprisingly</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令人惊讶地；</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suddenly</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突然地；</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slowly</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缓慢地。根据</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 sick man collapsed on the platform”</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此处指突发事件。故选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885757" y="2534038"/>
            <a:ext cx="407484" cy="461665"/>
          </a:xfrm>
          <a:prstGeom prst="rect">
            <a:avLst/>
          </a:prstGeom>
        </p:spPr>
        <p:txBody>
          <a:bodyPr wrap="none">
            <a:spAutoFit/>
          </a:bodyPr>
          <a:lstStyle/>
          <a:p>
            <a:r>
              <a:rPr lang="en-US" altLang="zh-CN" sz="2400" smtClean="0"/>
              <a:t>C</a:t>
            </a:r>
            <a:endParaRPr lang="zh-CN" altLang="en-US"/>
          </a:p>
        </p:txBody>
      </p:sp>
    </p:spTree>
    <p:extLst>
      <p:ext uri="{BB962C8B-B14F-4D97-AF65-F5344CB8AC3E}">
        <p14:creationId xmlns:p14="http://schemas.microsoft.com/office/powerpoint/2010/main" val="25016578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684244"/>
          </a:xfrm>
        </p:spPr>
        <p:txBody>
          <a:bodyPr/>
          <a:lstStyle/>
          <a:p>
            <a:pPr indent="609600" hangingPunct="0">
              <a:spcAft>
                <a:spcPts val="0"/>
              </a:spcAft>
              <a:tabLst>
                <a:tab pos="3870960" algn="l"/>
                <a:tab pos="6210935" algn="l"/>
                <a:tab pos="8551545" algn="l"/>
              </a:tabLst>
            </a:pP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sick man collapsed on the platform</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站台</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man, 24-year-old James Wilson, got up,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then fell again, onto the track</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轨道</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between the two rails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train was coming into the station</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was a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moment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2"/>
          <p:cNvSpPr txBox="1">
            <a:spLocks/>
          </p:cNvSpPr>
          <p:nvPr/>
        </p:nvSpPr>
        <p:spPr bwMode="auto">
          <a:xfrm>
            <a:off x="353420" y="2444695"/>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3870960" algn="l"/>
                <a:tab pos="6210935" algn="l"/>
                <a:tab pos="8551545"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because	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a:spLocks/>
          </p:cNvSpPr>
          <p:nvPr/>
        </p:nvSpPr>
        <p:spPr bwMode="auto">
          <a:xfrm>
            <a:off x="362847" y="2990959"/>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考查连词辨析。句意：这名男子</a:t>
            </a:r>
            <a:r>
              <a:rPr lang="en-US" altLang="zh-CN" b="1">
                <a:solidFill>
                  <a:srgbClr val="FF0000"/>
                </a:solidFill>
                <a:latin typeface="Times New Roman" panose="02020603050405020304" pitchFamily="18" charset="0"/>
                <a:ea typeface="宋体" panose="02010600030101010101" pitchFamily="2" charset="-122"/>
              </a:rPr>
              <a:t>,24</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岁的</a:t>
            </a:r>
            <a:r>
              <a:rPr lang="en-US" altLang="zh-CN" b="1">
                <a:solidFill>
                  <a:srgbClr val="FF0000"/>
                </a:solidFill>
                <a:latin typeface="Times New Roman" panose="02020603050405020304" pitchFamily="18" charset="0"/>
                <a:ea typeface="宋体" panose="02010600030101010101" pitchFamily="2" charset="-122"/>
              </a:rPr>
              <a:t>James Wilson,</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站了起来</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但随后又摔倒在两条铁轨之间的轨道上。</a:t>
            </a:r>
            <a:r>
              <a:rPr lang="en-US" altLang="zh-CN" b="1">
                <a:solidFill>
                  <a:srgbClr val="FF0000"/>
                </a:solidFill>
                <a:latin typeface="Times New Roman" panose="02020603050405020304" pitchFamily="18" charset="0"/>
                <a:ea typeface="宋体" panose="02010600030101010101" pitchFamily="2" charset="-122"/>
              </a:rPr>
              <a:t>and</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a:solidFill>
                  <a:srgbClr val="FF0000"/>
                </a:solidFill>
                <a:latin typeface="Times New Roman" panose="02020603050405020304" pitchFamily="18" charset="0"/>
                <a:ea typeface="宋体" panose="02010600030101010101" pitchFamily="2" charset="-122"/>
              </a:rPr>
              <a:t>because</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因为；</a:t>
            </a:r>
            <a:r>
              <a:rPr lang="en-US" altLang="zh-CN" b="1">
                <a:solidFill>
                  <a:srgbClr val="FF0000"/>
                </a:solidFill>
                <a:latin typeface="Times New Roman" panose="02020603050405020304" pitchFamily="18" charset="0"/>
                <a:ea typeface="宋体" panose="02010600030101010101" pitchFamily="2" charset="-122"/>
              </a:rPr>
              <a:t>as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当</a:t>
            </a:r>
            <a:r>
              <a:rPr lang="en-US" altLang="zh-CN" b="1">
                <a:solidFill>
                  <a:srgbClr val="FF0000"/>
                </a:solidFill>
                <a:latin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时候；</a:t>
            </a:r>
            <a:r>
              <a:rPr lang="en-US" altLang="zh-CN" b="1">
                <a:solidFill>
                  <a:srgbClr val="FF0000"/>
                </a:solidFill>
                <a:latin typeface="Times New Roman" panose="02020603050405020304" pitchFamily="18" charset="0"/>
                <a:ea typeface="宋体" panose="02010600030101010101" pitchFamily="2" charset="-122"/>
              </a:rPr>
              <a:t>but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但是。根据空前</a:t>
            </a:r>
            <a:r>
              <a:rPr lang="en-US" altLang="zh-CN" b="1">
                <a:solidFill>
                  <a:srgbClr val="FF0000"/>
                </a:solidFill>
                <a:latin typeface="Times New Roman" panose="02020603050405020304" pitchFamily="18" charset="0"/>
                <a:ea typeface="宋体" panose="02010600030101010101" pitchFamily="2" charset="-122"/>
              </a:rPr>
              <a:t>“got up”</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及空后的</a:t>
            </a:r>
            <a:r>
              <a:rPr lang="en-US" altLang="zh-CN" b="1">
                <a:solidFill>
                  <a:srgbClr val="FF0000"/>
                </a:solidFill>
                <a:latin typeface="Times New Roman" panose="02020603050405020304" pitchFamily="18" charset="0"/>
                <a:ea typeface="宋体" panose="02010600030101010101" pitchFamily="2" charset="-122"/>
              </a:rPr>
              <a:t>“fell again”</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此处句意发生了转折</a:t>
            </a:r>
            <a:r>
              <a:rPr lang="en-US" altLang="zh-CN" b="1">
                <a:solidFill>
                  <a:srgbClr val="FF0000"/>
                </a:solidFill>
                <a:latin typeface="Times New Roman" panose="02020603050405020304" pitchFamily="18" charset="0"/>
                <a:ea typeface="宋体" panose="02010600030101010101" pitchFamily="2" charset="-122"/>
              </a:rPr>
              <a:t>,but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符合。故选</a:t>
            </a:r>
            <a:r>
              <a:rPr lang="en-US" altLang="zh-CN" b="1">
                <a:solidFill>
                  <a:srgbClr val="FF0000"/>
                </a:solidFill>
                <a:latin typeface="Times New Roman" panose="02020603050405020304" pitchFamily="18" charset="0"/>
                <a:ea typeface="宋体" panose="02010600030101010101" pitchFamily="2" charset="-122"/>
              </a:rPr>
              <a:t>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885757" y="2534038"/>
            <a:ext cx="407484" cy="461665"/>
          </a:xfrm>
          <a:prstGeom prst="rect">
            <a:avLst/>
          </a:prstGeom>
        </p:spPr>
        <p:txBody>
          <a:bodyPr wrap="none">
            <a:spAutoFit/>
          </a:bodyPr>
          <a:lstStyle/>
          <a:p>
            <a:r>
              <a:rPr lang="en-US" altLang="zh-CN" sz="2400" smtClean="0"/>
              <a:t>D</a:t>
            </a:r>
            <a:endParaRPr lang="zh-CN" altLang="en-US"/>
          </a:p>
        </p:txBody>
      </p:sp>
    </p:spTree>
    <p:extLst>
      <p:ext uri="{BB962C8B-B14F-4D97-AF65-F5344CB8AC3E}">
        <p14:creationId xmlns:p14="http://schemas.microsoft.com/office/powerpoint/2010/main" val="32073456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684244"/>
          </a:xfrm>
        </p:spPr>
        <p:txBody>
          <a:bodyPr/>
          <a:lstStyle/>
          <a:p>
            <a:pPr indent="609600" hangingPunct="0">
              <a:spcAft>
                <a:spcPts val="0"/>
              </a:spcAft>
              <a:tabLst>
                <a:tab pos="3870960" algn="l"/>
                <a:tab pos="6210935" algn="l"/>
                <a:tab pos="8551545" algn="l"/>
              </a:tabLst>
            </a:pP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sick man collapsed on the platform</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站台</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man, 24-year-old James Wilson, got up,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then fell again, onto the track</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轨道</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between the two rails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train was coming into the station</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was a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moment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2"/>
          <p:cNvSpPr txBox="1">
            <a:spLocks/>
          </p:cNvSpPr>
          <p:nvPr/>
        </p:nvSpPr>
        <p:spPr bwMode="auto">
          <a:xfrm>
            <a:off x="353420" y="2444695"/>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3870960" algn="l"/>
                <a:tab pos="6210935" algn="l"/>
                <a:tab pos="8551545"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frightening	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interesting	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embarrassing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exciting</a:t>
            </a:r>
            <a:r>
              <a:rPr lang="en-US"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a:spLocks/>
          </p:cNvSpPr>
          <p:nvPr/>
        </p:nvSpPr>
        <p:spPr bwMode="auto">
          <a:xfrm>
            <a:off x="362847" y="2990959"/>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考查形容词辨析。句意：那是一个可怕的时刻。</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frightening</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可怕的；</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interesting</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有趣的；</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embarrassing</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尴尬的；</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exciting</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兴奋的。根据上文</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“fell again, onto the track</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轨道</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between the two rails. A train was coming into the station”</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掉到两条铁轨之间的轨道上</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并且火车即将驶来</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情况危急。故选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885757" y="2534038"/>
            <a:ext cx="407484" cy="461665"/>
          </a:xfrm>
          <a:prstGeom prst="rect">
            <a:avLst/>
          </a:prstGeom>
        </p:spPr>
        <p:txBody>
          <a:bodyPr wrap="none">
            <a:spAutoFit/>
          </a:bodyPr>
          <a:lstStyle/>
          <a:p>
            <a:r>
              <a:rPr lang="en-US" altLang="zh-CN" sz="2400" smtClean="0"/>
              <a:t>A</a:t>
            </a:r>
            <a:endParaRPr lang="zh-CN" altLang="en-US"/>
          </a:p>
        </p:txBody>
      </p:sp>
    </p:spTree>
    <p:extLst>
      <p:ext uri="{BB962C8B-B14F-4D97-AF65-F5344CB8AC3E}">
        <p14:creationId xmlns:p14="http://schemas.microsoft.com/office/powerpoint/2010/main" val="19239023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130246"/>
          </a:xfrm>
        </p:spPr>
        <p:txBody>
          <a:bodyPr/>
          <a:lstStyle/>
          <a:p>
            <a:pPr indent="609600" hangingPunct="0">
              <a:spcAft>
                <a:spcPts val="0"/>
              </a:spcAft>
              <a:tabLst>
                <a:tab pos="3870960" algn="l"/>
                <a:tab pos="6210935" algn="l"/>
                <a:tab pos="855154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 Mr Brown wasn’t frightened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looked at the man, and he looked at the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6</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that the man was in</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was about half a meter deep</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2"/>
          <p:cNvSpPr txBox="1">
            <a:spLocks/>
          </p:cNvSpPr>
          <p:nvPr/>
        </p:nvSpPr>
        <p:spPr bwMode="auto">
          <a:xfrm>
            <a:off x="353420" y="1844824"/>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3870960" algn="l"/>
                <a:tab pos="6210935" algn="l"/>
                <a:tab pos="855154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space	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distance	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way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seat</a:t>
            </a:r>
          </a:p>
        </p:txBody>
      </p:sp>
      <p:sp>
        <p:nvSpPr>
          <p:cNvPr id="5" name="内容占位符 1"/>
          <p:cNvSpPr txBox="1">
            <a:spLocks/>
          </p:cNvSpPr>
          <p:nvPr/>
        </p:nvSpPr>
        <p:spPr bwMode="auto">
          <a:xfrm>
            <a:off x="362847" y="2405370"/>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考查名词辨析。句意：他看着那个人</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又看着那个人所在的空间。</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space</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空间；</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distance</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距离；</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way</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道路；</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seat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座位。根据下文</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“It was about half a meter deep.”</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半米深应是指空间。故选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885757" y="1948449"/>
            <a:ext cx="407484" cy="461665"/>
          </a:xfrm>
          <a:prstGeom prst="rect">
            <a:avLst/>
          </a:prstGeom>
        </p:spPr>
        <p:txBody>
          <a:bodyPr wrap="none">
            <a:spAutoFit/>
          </a:bodyPr>
          <a:lstStyle/>
          <a:p>
            <a:r>
              <a:rPr lang="en-US" altLang="zh-CN" sz="2400" smtClean="0"/>
              <a:t>A</a:t>
            </a:r>
            <a:endParaRPr lang="zh-CN" altLang="en-US"/>
          </a:p>
        </p:txBody>
      </p:sp>
    </p:spTree>
    <p:extLst>
      <p:ext uri="{BB962C8B-B14F-4D97-AF65-F5344CB8AC3E}">
        <p14:creationId xmlns:p14="http://schemas.microsoft.com/office/powerpoint/2010/main" val="12087746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684244"/>
          </a:xfrm>
        </p:spPr>
        <p:txBody>
          <a:bodyPr/>
          <a:lstStyle/>
          <a:p>
            <a:pPr indent="609600" hangingPunct="0">
              <a:spcAft>
                <a:spcPts val="0"/>
              </a:spcAft>
              <a:tabLst>
                <a:tab pos="3870960" algn="l"/>
                <a:tab pos="6210935" algn="l"/>
                <a:tab pos="855154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he thought, the train is going to travel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7</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this man</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 he tries to get up, the train will kill him</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 if he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8</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on the ground and doesn’t move, he’ll be OK</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 he knew he had to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9</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2"/>
          <p:cNvSpPr txBox="1">
            <a:spLocks/>
          </p:cNvSpPr>
          <p:nvPr/>
        </p:nvSpPr>
        <p:spPr bwMode="auto">
          <a:xfrm>
            <a:off x="353420" y="2444695"/>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3497263" algn="l"/>
                <a:tab pos="6099175" algn="l"/>
                <a:tab pos="9059863"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under	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over	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across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a:spLocks/>
          </p:cNvSpPr>
          <p:nvPr/>
        </p:nvSpPr>
        <p:spPr bwMode="auto">
          <a:xfrm>
            <a:off x="362847" y="3002775"/>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考查介词辨析。句意：他想</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火车要在这个人的上面驶过。</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under</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下面；</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over</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上面；</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by</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通过；</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across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穿过。根据下文</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“If he tries to get up, the train will kill him”</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如果他试图站起来</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火车会撞死他</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所以火车在这个人的上面驶过</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a:t>
            </a:r>
            <a:endPar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885757" y="2545854"/>
            <a:ext cx="389850" cy="461665"/>
          </a:xfrm>
          <a:prstGeom prst="rect">
            <a:avLst/>
          </a:prstGeom>
        </p:spPr>
        <p:txBody>
          <a:bodyPr wrap="none">
            <a:spAutoFit/>
          </a:bodyPr>
          <a:lstStyle/>
          <a:p>
            <a:r>
              <a:rPr lang="en-US" altLang="zh-CN" sz="2400" smtClean="0"/>
              <a:t>B</a:t>
            </a:r>
            <a:endParaRPr lang="zh-CN" altLang="en-US"/>
          </a:p>
        </p:txBody>
      </p:sp>
    </p:spTree>
    <p:extLst>
      <p:ext uri="{BB962C8B-B14F-4D97-AF65-F5344CB8AC3E}">
        <p14:creationId xmlns:p14="http://schemas.microsoft.com/office/powerpoint/2010/main" val="22671005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513</TotalTime>
  <Words>1211</Words>
  <Application>Microsoft Office PowerPoint</Application>
  <PresentationFormat>自定义</PresentationFormat>
  <Paragraphs>65</Paragraphs>
  <Slides>16</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16</vt:i4>
      </vt:variant>
    </vt:vector>
  </HeadingPairs>
  <TitlesOfParts>
    <vt:vector size="24" baseType="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454</cp:revision>
  <dcterms:created xsi:type="dcterms:W3CDTF">2020-11-06T05:24:00Z</dcterms:created>
  <dcterms:modified xsi:type="dcterms:W3CDTF">2025-09-17T18:43:19Z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